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0" r:id="rId3"/>
    <p:sldId id="262" r:id="rId4"/>
    <p:sldId id="287" r:id="rId5"/>
    <p:sldId id="300" r:id="rId6"/>
    <p:sldId id="349" r:id="rId7"/>
    <p:sldId id="350" r:id="rId8"/>
    <p:sldId id="285" r:id="rId9"/>
    <p:sldId id="331" r:id="rId10"/>
    <p:sldId id="297" r:id="rId11"/>
    <p:sldId id="332" r:id="rId12"/>
    <p:sldId id="354" r:id="rId13"/>
    <p:sldId id="353" r:id="rId14"/>
    <p:sldId id="351" r:id="rId15"/>
    <p:sldId id="352" r:id="rId16"/>
    <p:sldId id="289" r:id="rId17"/>
    <p:sldId id="305" r:id="rId18"/>
    <p:sldId id="306" r:id="rId19"/>
    <p:sldId id="314" r:id="rId20"/>
    <p:sldId id="367" r:id="rId21"/>
    <p:sldId id="357" r:id="rId22"/>
    <p:sldId id="358" r:id="rId23"/>
    <p:sldId id="359" r:id="rId24"/>
    <p:sldId id="361" r:id="rId25"/>
    <p:sldId id="296" r:id="rId26"/>
    <p:sldId id="329" r:id="rId27"/>
    <p:sldId id="356" r:id="rId28"/>
    <p:sldId id="340" r:id="rId29"/>
    <p:sldId id="364" r:id="rId30"/>
    <p:sldId id="363" r:id="rId31"/>
    <p:sldId id="362" r:id="rId32"/>
    <p:sldId id="360" r:id="rId33"/>
    <p:sldId id="347" r:id="rId34"/>
    <p:sldId id="365" r:id="rId35"/>
    <p:sldId id="366" r:id="rId36"/>
    <p:sldId id="341" r:id="rId37"/>
    <p:sldId id="34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20" autoAdjust="0"/>
  </p:normalViewPr>
  <p:slideViewPr>
    <p:cSldViewPr snapToGrid="0">
      <p:cViewPr varScale="1">
        <p:scale>
          <a:sx n="71" d="100"/>
          <a:sy n="71" d="100"/>
        </p:scale>
        <p:origin x="56" y="5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4506D-BE7F-42ED-9D9B-9FA882CDCFC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27AD-F954-4C57-946B-A32CB859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53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8D669-16A4-40F6-8FF8-6F27D2F2FDBA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6A8A1-BB55-4729-9161-89D5B8B6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2015 Popcorn Sale Session!</a:t>
            </a:r>
          </a:p>
          <a:p>
            <a:endParaRPr lang="en-US" dirty="0"/>
          </a:p>
          <a:p>
            <a:r>
              <a:rPr lang="en-US" dirty="0" smtClean="0"/>
              <a:t>Thanks for joining us today</a:t>
            </a:r>
            <a:r>
              <a:rPr lang="en-US" dirty="0"/>
              <a:t> </a:t>
            </a:r>
            <a:r>
              <a:rPr lang="en-US" dirty="0" smtClean="0"/>
              <a:t>for the popcorn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8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03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40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46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4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4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83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78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83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8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28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9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81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9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42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36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year’s prize theme is “Minecraft” and will feature the building block game in all marketing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21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43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324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30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21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46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68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64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91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6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4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6A8A1-BB55-4729-9161-89D5B8B6E2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D79C-2FEC-4672-AA60-A5DBDB253F4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481A-AEA1-4F5B-964C-C0E76B33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4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D79C-2FEC-4672-AA60-A5DBDB253F4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481A-AEA1-4F5B-964C-C0E76B33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0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D79C-2FEC-4672-AA60-A5DBDB253F4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481A-AEA1-4F5B-964C-C0E76B33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3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D79C-2FEC-4672-AA60-A5DBDB253F4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481A-AEA1-4F5B-964C-C0E76B33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D79C-2FEC-4672-AA60-A5DBDB253F4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481A-AEA1-4F5B-964C-C0E76B33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0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D79C-2FEC-4672-AA60-A5DBDB253F4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481A-AEA1-4F5B-964C-C0E76B33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D79C-2FEC-4672-AA60-A5DBDB253F4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481A-AEA1-4F5B-964C-C0E76B33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9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D79C-2FEC-4672-AA60-A5DBDB253F4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481A-AEA1-4F5B-964C-C0E76B33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D79C-2FEC-4672-AA60-A5DBDB253F4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481A-AEA1-4F5B-964C-C0E76B33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D79C-2FEC-4672-AA60-A5DBDB253F4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481A-AEA1-4F5B-964C-C0E76B33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5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D79C-2FEC-4672-AA60-A5DBDB253F4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2481A-AEA1-4F5B-964C-C0E76B33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0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D79C-2FEC-4672-AA60-A5DBDB253F45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481A-AEA1-4F5B-964C-C0E76B33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6.jp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1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www.buyscoutpopcorn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1027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4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5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6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41195" y="2715796"/>
            <a:ext cx="4923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POPCORN</a:t>
            </a:r>
          </a:p>
          <a:p>
            <a:pPr algn="ctr"/>
            <a:r>
              <a:rPr lang="en-US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3903" y="1198340"/>
            <a:ext cx="89599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sz="11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4886" y="2455011"/>
            <a:ext cx="4955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  <a:ea typeface="ヒラギノ角ゴ Pro W3" charset="-128"/>
              </a:rPr>
              <a:t>Make sure you have picked up your Kick Off Kit contents against the wall</a:t>
            </a:r>
            <a:r>
              <a:rPr lang="en-US" sz="3600" dirty="0">
                <a:latin typeface="Helvetica" charset="0"/>
                <a:ea typeface="ヒラギノ角ゴ Pro W3" charset="-128"/>
              </a:rPr>
              <a:t/>
            </a:r>
            <a:br>
              <a:rPr lang="en-US" sz="3600" dirty="0">
                <a:latin typeface="Helvetica" charset="0"/>
                <a:ea typeface="ヒラギノ角ゴ Pro W3" charset="-128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02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7131" y="3374409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 OFFS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142" y="2154332"/>
            <a:ext cx="55132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9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7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044" y="183613"/>
            <a:ext cx="11488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Kick Offs: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8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33044" y="1172255"/>
            <a:ext cx="8510956" cy="489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b="1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Make it FUN</a:t>
            </a:r>
          </a:p>
          <a:p>
            <a:pPr marL="285750" indent="-28575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b="1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Review </a:t>
            </a:r>
            <a:r>
              <a:rPr lang="en-US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Pack’s Planned Program</a:t>
            </a:r>
            <a:endParaRPr lang="en-US" sz="1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b="1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How to Pay </a:t>
            </a:r>
            <a:r>
              <a:rPr lang="en-US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For It All with Popcorn</a:t>
            </a:r>
            <a:endParaRPr lang="en-US" sz="1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b="1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What </a:t>
            </a:r>
            <a:r>
              <a:rPr lang="en-US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the Family Gets Out of Popcorn</a:t>
            </a:r>
            <a:endParaRPr lang="en-US" sz="1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b="1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Divide </a:t>
            </a:r>
            <a:r>
              <a:rPr lang="en-US" b="1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Group into Parents and </a:t>
            </a:r>
            <a:r>
              <a:rPr lang="en-US" b="1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Scouts </a:t>
            </a:r>
          </a:p>
          <a:p>
            <a:pPr marL="285750" indent="-28575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b="1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Parents info</a:t>
            </a:r>
          </a:p>
          <a:p>
            <a:pPr marL="285750" indent="-28575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b="1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What Scouts get out of the sale</a:t>
            </a:r>
            <a:r>
              <a:rPr lang="en-US" kern="1400" dirty="0">
                <a:solidFill>
                  <a:srgbClr val="000000"/>
                </a:solidFill>
                <a:latin typeface="Gill Sans MT" panose="020B0502020104020203" pitchFamily="34" charset="0"/>
              </a:rPr>
              <a:t>		</a:t>
            </a:r>
            <a:endParaRPr lang="en-US" sz="1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b="1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Give away PRIZES</a:t>
            </a:r>
          </a:p>
          <a:p>
            <a:pPr marL="285750" indent="-285750">
              <a:lnSpc>
                <a:spcPct val="119000"/>
              </a:lnSpc>
              <a:buFont typeface="Arial" panose="020B0604020202020204" pitchFamily="34" charset="0"/>
              <a:buChar char="•"/>
            </a:pPr>
            <a:endParaRPr lang="en-US" sz="1400" b="1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>
              <a:lnSpc>
                <a:spcPct val="119000"/>
              </a:lnSpc>
            </a:pPr>
            <a:endParaRPr lang="en-US" sz="1400" b="1" kern="1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>
              <a:lnSpc>
                <a:spcPct val="119000"/>
              </a:lnSpc>
            </a:pPr>
            <a:r>
              <a:rPr lang="en-US" b="1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COUNCIL KICK OFF CREW</a:t>
            </a:r>
          </a:p>
          <a:p>
            <a:pPr>
              <a:lnSpc>
                <a:spcPct val="119000"/>
              </a:lnSpc>
            </a:pPr>
            <a:r>
              <a:rPr lang="en-US" b="1" kern="14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Members of the Council &amp; District Popcorn Teams will be visiting random Units who provide us with a Kick off Date/Time/Location to give away great Prizes! 50+ units will be visited! </a:t>
            </a:r>
            <a:endParaRPr lang="en-US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044" y="183613"/>
            <a:ext cx="114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Kick-offs / Sales Kits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1778" y="1568606"/>
            <a:ext cx="8396972" cy="60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971" y="1106944"/>
            <a:ext cx="8105056" cy="60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Every unit will receive a unit sales kit / kick-off in a tote Bag.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It contains: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Sample Popcorn Product</a:t>
            </a:r>
          </a:p>
          <a:p>
            <a:pPr lvl="2"/>
            <a:r>
              <a:rPr lang="en-US" dirty="0" smtClean="0"/>
              <a:t>--1 </a:t>
            </a:r>
            <a:r>
              <a:rPr lang="en-US" dirty="0"/>
              <a:t>5oz bag White </a:t>
            </a:r>
            <a:r>
              <a:rPr lang="en-US" dirty="0" smtClean="0"/>
              <a:t>Cheddar</a:t>
            </a:r>
          </a:p>
          <a:p>
            <a:pPr lvl="2"/>
            <a:r>
              <a:rPr lang="en-US" dirty="0" smtClean="0"/>
              <a:t>-1 </a:t>
            </a:r>
            <a:r>
              <a:rPr lang="en-US" dirty="0"/>
              <a:t>18oz bag of Caramel Corn Almonds, </a:t>
            </a:r>
            <a:endParaRPr lang="en-US" dirty="0" smtClean="0"/>
          </a:p>
          <a:p>
            <a:pPr lvl="2"/>
            <a:r>
              <a:rPr lang="en-US" dirty="0" smtClean="0"/>
              <a:t>Cashews</a:t>
            </a:r>
            <a:r>
              <a:rPr lang="en-US" dirty="0"/>
              <a:t>, and </a:t>
            </a:r>
            <a:r>
              <a:rPr lang="en-US" dirty="0" smtClean="0"/>
              <a:t>Pecans</a:t>
            </a:r>
          </a:p>
          <a:p>
            <a:pPr lvl="2"/>
            <a:r>
              <a:rPr lang="en-US" dirty="0" smtClean="0"/>
              <a:t>-3 pouches </a:t>
            </a:r>
            <a:r>
              <a:rPr lang="en-US" dirty="0"/>
              <a:t>of </a:t>
            </a:r>
            <a:r>
              <a:rPr lang="en-US" dirty="0" smtClean="0"/>
              <a:t>Microwave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Packs—Nerf Football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Troops &amp; Crews--Shooting Sports Day Flyer</a:t>
            </a:r>
          </a:p>
        </p:txBody>
      </p:sp>
    </p:spTree>
    <p:extLst>
      <p:ext uri="{BB962C8B-B14F-4D97-AF65-F5344CB8AC3E}">
        <p14:creationId xmlns:p14="http://schemas.microsoft.com/office/powerpoint/2010/main" val="41041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7131" y="3535775"/>
            <a:ext cx="9875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IDEAS ABOUT YOUR SUCCESSFUL KICKOFFS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142" y="2154332"/>
            <a:ext cx="72986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BREAKOUT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9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71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7131" y="3374409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142" y="2154332"/>
            <a:ext cx="55132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9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91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044" y="183613"/>
            <a:ext cx="11488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Methods: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346" y="1360869"/>
            <a:ext cx="8214741" cy="511717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“Storefront Sales” </a:t>
            </a:r>
            <a:r>
              <a:rPr lang="en-US" sz="16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– This method involves coordinating booths at high foot traffic locations throughout your community.</a:t>
            </a:r>
            <a:endParaRPr lang="en-US" sz="1600" b="1" kern="1400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“</a:t>
            </a:r>
            <a:r>
              <a:rPr lang="en-US" sz="2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Door-to-Door / Neighborhood Blitz”– </a:t>
            </a:r>
            <a:r>
              <a:rPr lang="en-US" sz="1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This is the most effective sales method (averaging $99 per hour per Scout) and involves the Scout soliciting orders at the customer’s home.  </a:t>
            </a:r>
            <a:endParaRPr lang="en-US" sz="1400" b="1" kern="1400" dirty="0" smtClean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Order </a:t>
            </a:r>
            <a:r>
              <a:rPr lang="en-US" sz="2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Form / Take Order – </a:t>
            </a:r>
            <a:r>
              <a:rPr lang="en-US" sz="1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This method involves Scouts collecting orders and writing them on their order form. A Scout turns in the order form to a member of the unit’s popcorn team (i.e. Unit Popcorn Kernel). The product is ordered by the unit, and once received, orders are delivered by the Scout’s family</a:t>
            </a:r>
            <a:r>
              <a:rPr lang="en-US" sz="1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.</a:t>
            </a:r>
            <a:endParaRPr lang="en-US" sz="1400" b="1" kern="1400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Online Sales - </a:t>
            </a:r>
            <a:r>
              <a:rPr lang="en-US" sz="1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This online-based method works well for Scouts to sell to out-of-town friends and family.  It also works well for tech-savvy older Scouts and </a:t>
            </a:r>
            <a:r>
              <a:rPr lang="en-US" sz="1400" b="1" kern="1400" dirty="0" err="1">
                <a:solidFill>
                  <a:srgbClr val="3F3F3F"/>
                </a:solidFill>
                <a:latin typeface="Calibri" panose="020F0502020204030204" pitchFamily="34" charset="0"/>
              </a:rPr>
              <a:t>Venturers</a:t>
            </a:r>
            <a:r>
              <a:rPr lang="en-US" sz="1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 who are familiar with social networking sites like Facebook, YouTube and </a:t>
            </a:r>
            <a:r>
              <a:rPr lang="en-US" sz="1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Twitter. The </a:t>
            </a:r>
            <a:r>
              <a:rPr lang="en-US" sz="1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unit has no involvement in the ordering or shipping process, and receives a commission of </a:t>
            </a:r>
            <a:r>
              <a:rPr lang="en-US" sz="1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35% </a:t>
            </a:r>
            <a:r>
              <a:rPr lang="en-US" sz="1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from all online sales.</a:t>
            </a: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Corporate Sales – </a:t>
            </a:r>
            <a:r>
              <a:rPr lang="en-US" sz="1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Focus on companies who give out year-end or holiday gifts to employees or customers.  Banks, insurance agents, car dealers, doctors, dentists and realtors are all good </a:t>
            </a:r>
            <a:r>
              <a:rPr lang="en-US" sz="1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examples.</a:t>
            </a:r>
            <a:endParaRPr lang="en-US" sz="1400" b="1" kern="1400" dirty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8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08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497" y="2048090"/>
            <a:ext cx="80889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921" y="3271377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LINEUP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9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87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172" y="4592512"/>
            <a:ext cx="8088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SWEET &amp; SAVORY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596" y="5815799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8625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$40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14" y="-233683"/>
            <a:ext cx="5943449" cy="5231909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10" name="Picture 3" descr="popcorn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4" descr="popcorn_1526982c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5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6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7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8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9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0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1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12" descr="popcorn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57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172" y="4592512"/>
            <a:ext cx="808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CHEESE LOVERS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596" y="5815799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8625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51" y="287828"/>
            <a:ext cx="5483903" cy="4827379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9073662" y="178999"/>
            <a:ext cx="2976984" cy="6687965"/>
            <a:chOff x="110339740" y="105622776"/>
            <a:chExt cx="3508375" cy="9134424"/>
          </a:xfrm>
        </p:grpSpPr>
        <p:pic>
          <p:nvPicPr>
            <p:cNvPr id="10" name="Picture 3" descr="popcorn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4" descr="popcorn_1526982c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5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6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7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8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9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0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1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12" descr="popcorn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28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9073662" y="178999"/>
            <a:ext cx="2976984" cy="6687965"/>
            <a:chOff x="110339740" y="105622776"/>
            <a:chExt cx="3508375" cy="9134424"/>
          </a:xfrm>
        </p:grpSpPr>
        <p:pic>
          <p:nvPicPr>
            <p:cNvPr id="10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25596" y="5815799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8625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$20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06" y="143363"/>
            <a:ext cx="3484125" cy="4977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172" y="4592512"/>
            <a:ext cx="11687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CHOCOLATEY TRIPLE DELIGHT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9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8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90869" y="2434453"/>
            <a:ext cx="80889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11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921" y="1880455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&amp;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opcorn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95">
            <a:off x="5714759" y="4979346"/>
            <a:ext cx="623607" cy="54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9073662" y="178999"/>
            <a:ext cx="2976984" cy="6687965"/>
            <a:chOff x="110339740" y="105622776"/>
            <a:chExt cx="3508375" cy="9134424"/>
          </a:xfrm>
        </p:grpSpPr>
        <p:pic>
          <p:nvPicPr>
            <p:cNvPr id="10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0" y="-8625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$25 &amp; $50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172" y="4592512"/>
            <a:ext cx="11687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HOMETOWN HEROES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2" y="857173"/>
            <a:ext cx="3175466" cy="37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124" y="2048090"/>
            <a:ext cx="90714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7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8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63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044" y="183613"/>
            <a:ext cx="114886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Ordering Pick-up &amp; Returns: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405" y="2307271"/>
            <a:ext cx="8925059" cy="56101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400" b="1" u="sng" dirty="0" smtClean="0"/>
              <a:t>Ordering Product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Show and Deliver Due Aug 28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Can do 100% of 2014 sales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Take Order Due Nov 6</a:t>
            </a:r>
          </a:p>
          <a:p>
            <a:endParaRPr lang="en-US" sz="2400" b="1" dirty="0"/>
          </a:p>
          <a:p>
            <a:r>
              <a:rPr lang="en-US" sz="2400" b="1" u="sng" dirty="0" smtClean="0"/>
              <a:t>Distribution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Check the Chart for your District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Emails sent out 2 weeks before the date</a:t>
            </a:r>
          </a:p>
          <a:p>
            <a:endParaRPr lang="en-US" sz="2400" b="1" dirty="0"/>
          </a:p>
          <a:p>
            <a:r>
              <a:rPr lang="en-US" sz="2400" b="1" u="sng" dirty="0" smtClean="0"/>
              <a:t>Home Delivery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$10,000+ Units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Will be contacted directly via email to set up delivery</a:t>
            </a:r>
          </a:p>
          <a:p>
            <a:endParaRPr lang="en-US" sz="2400" b="1" dirty="0"/>
          </a:p>
          <a:p>
            <a:r>
              <a:rPr lang="en-US" dirty="0"/>
              <a:t> </a:t>
            </a:r>
          </a:p>
          <a:p>
            <a:pPr marR="209550">
              <a:lnSpc>
                <a:spcPct val="119000"/>
              </a:lnSpc>
              <a:spcAft>
                <a:spcPts val="600"/>
              </a:spcAft>
            </a:pPr>
            <a:endParaRPr lang="en-US" sz="2400" b="1" kern="1400" dirty="0" smtClean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8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22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044" y="183613"/>
            <a:ext cx="114886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Ordering Pick-up &amp; Returns: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405" y="2307271"/>
            <a:ext cx="8925059" cy="49637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400" b="1" u="sng" dirty="0" smtClean="0"/>
              <a:t>Reordering Product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Able to order more product starting Tuesday Sept 22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Warehouse locations TBD at this time</a:t>
            </a:r>
          </a:p>
          <a:p>
            <a:endParaRPr lang="en-US" sz="2400" b="1" dirty="0"/>
          </a:p>
          <a:p>
            <a:r>
              <a:rPr lang="en-US" sz="2400" b="1" u="sng" dirty="0" smtClean="0"/>
              <a:t>Returns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15% of your total Show and Deliver inventory as of Oct 26 can 	be returned. Takes into account all orders, reorders, transfers 	and early returns. </a:t>
            </a:r>
          </a:p>
          <a:p>
            <a:endParaRPr lang="en-US" sz="2400" b="1" dirty="0"/>
          </a:p>
          <a:p>
            <a:r>
              <a:rPr lang="en-US" sz="2400" b="1" u="sng" dirty="0" smtClean="0"/>
              <a:t>Transfers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Units can transfer between Units, form must be signed by 	both units. </a:t>
            </a:r>
            <a:endParaRPr lang="en-US" dirty="0"/>
          </a:p>
          <a:p>
            <a:pPr marR="209550">
              <a:lnSpc>
                <a:spcPct val="119000"/>
              </a:lnSpc>
              <a:spcAft>
                <a:spcPts val="600"/>
              </a:spcAft>
            </a:pPr>
            <a:endParaRPr lang="en-US" sz="2400" b="1" kern="1400" dirty="0" smtClean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8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18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9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87131" y="3535775"/>
            <a:ext cx="9875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IDEAS ON INVENTORY MANAGMENT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142" y="2154332"/>
            <a:ext cx="72986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BREAKOUT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6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497" y="2048090"/>
            <a:ext cx="80889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PRIZES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921" y="3271377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INCENTIVES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9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61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073662" y="178999"/>
            <a:ext cx="2976984" cy="6687965"/>
            <a:chOff x="110339740" y="105622776"/>
            <a:chExt cx="3508375" cy="9134424"/>
          </a:xfrm>
        </p:grpSpPr>
        <p:pic>
          <p:nvPicPr>
            <p:cNvPr id="6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7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8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6" y="390369"/>
            <a:ext cx="8001000" cy="5312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718" y="4356844"/>
            <a:ext cx="4141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NORTHERN STAR COUNCIL</a:t>
            </a:r>
            <a:endParaRPr lang="en-US" sz="3200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4371537" y="-748405"/>
            <a:ext cx="11488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Incentives: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rol 2"/>
          <p:cNvSpPr>
            <a:spLocks noChangeArrowheads="1" noChangeShapeType="1"/>
          </p:cNvSpPr>
          <p:nvPr/>
        </p:nvSpPr>
        <p:spPr bwMode="auto">
          <a:xfrm>
            <a:off x="789414" y="5265738"/>
            <a:ext cx="10154811" cy="5940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04036"/>
              </p:ext>
            </p:extLst>
          </p:nvPr>
        </p:nvGraphicFramePr>
        <p:xfrm>
          <a:off x="2421227" y="177784"/>
          <a:ext cx="5927828" cy="6329654"/>
        </p:xfrm>
        <a:graphic>
          <a:graphicData uri="http://schemas.openxmlformats.org/drawingml/2006/table">
            <a:tbl>
              <a:tblPr/>
              <a:tblGrid>
                <a:gridCol w="2838871"/>
                <a:gridCol w="3088957"/>
              </a:tblGrid>
              <a:tr h="25348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Incentive:</a:t>
                      </a: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to Sell:</a:t>
                      </a:r>
                      <a:endParaRPr lang="en-US" sz="2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97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Patch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Item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244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 Life Aquarium</a:t>
                      </a:r>
                      <a:r>
                        <a:rPr lang="en-US" sz="18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Admission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210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Camp Extravaganza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13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Nerf</a:t>
                      </a:r>
                      <a:r>
                        <a:rPr lang="en-US" sz="18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Football—Cubs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Shooting Sports Day/</a:t>
                      </a:r>
                      <a:r>
                        <a:rPr lang="en-US" sz="1800" kern="140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Slushie</a:t>
                      </a:r>
                      <a:r>
                        <a:rPr lang="en-US" sz="18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Cup—Boy Scouts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$650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23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Champions Breakfast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Adventures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Disney Trip Entry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$1300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Bonus $50 Gift</a:t>
                      </a:r>
                      <a:r>
                        <a:rPr lang="en-US" sz="1800" kern="140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Card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$1600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798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Trails End Scholarship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$2500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798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Bonus $40 Gift Cards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$3500 and every $500 after</a:t>
                      </a:r>
                      <a:endParaRPr lang="en-US" sz="1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70" marR="28270" marT="28270" marB="2827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Control 3"/>
          <p:cNvSpPr>
            <a:spLocks noChangeArrowheads="1" noChangeShapeType="1"/>
          </p:cNvSpPr>
          <p:nvPr/>
        </p:nvSpPr>
        <p:spPr bwMode="auto">
          <a:xfrm>
            <a:off x="11314113" y="5549900"/>
            <a:ext cx="2838450" cy="56070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044" y="183613"/>
            <a:ext cx="11488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Adventures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335" y="1291609"/>
            <a:ext cx="8268237" cy="80881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dirty="0"/>
              <a:t> </a:t>
            </a:r>
          </a:p>
          <a:p>
            <a:pPr marR="209550">
              <a:lnSpc>
                <a:spcPct val="119000"/>
              </a:lnSpc>
              <a:spcAft>
                <a:spcPts val="600"/>
              </a:spcAft>
            </a:pPr>
            <a:endParaRPr lang="en-US" sz="2400" b="1" kern="1400" dirty="0" smtClean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8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6" y="1386687"/>
            <a:ext cx="3793565" cy="2367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59" y="1291609"/>
            <a:ext cx="3587523" cy="3118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7" y="4601519"/>
            <a:ext cx="3001534" cy="17821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17" y="5176496"/>
            <a:ext cx="3048000" cy="1167384"/>
          </a:xfrm>
          <a:prstGeom prst="rect">
            <a:avLst/>
          </a:prstGeom>
        </p:spPr>
      </p:pic>
      <p:pic>
        <p:nvPicPr>
          <p:cNvPr id="1026" name="Picture 2" descr="http://prod.static.vikings.clubs.nfl.com/nfl-assets/img/gbl-ico-team/MIN/logos/home/larg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22" y="2280251"/>
            <a:ext cx="3891426" cy="389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044" y="183613"/>
            <a:ext cx="11488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PICKAXE PATCH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335" y="1291609"/>
            <a:ext cx="8268237" cy="80881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dirty="0"/>
              <a:t> </a:t>
            </a:r>
          </a:p>
          <a:p>
            <a:pPr marR="209550">
              <a:lnSpc>
                <a:spcPct val="119000"/>
              </a:lnSpc>
              <a:spcAft>
                <a:spcPts val="600"/>
              </a:spcAft>
            </a:pPr>
            <a:endParaRPr lang="en-US" sz="2400" b="1" kern="1400" dirty="0" smtClean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8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DF9"/>
              </a:clrFrom>
              <a:clrTo>
                <a:srgbClr val="FF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527">
            <a:off x="958275" y="99596"/>
            <a:ext cx="7758551" cy="75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044" y="183613"/>
            <a:ext cx="11488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FOR TODAY: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bg2">
                    <a:lumMod val="50000"/>
                  </a:schemeClr>
                </a:solidFill>
              </a:rPr>
              <a:t>Go Through 2015 Popcorn Sales Guide: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What’s New for 2015?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Commission Structure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Unit Kick offs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Product Lineup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Ordering process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Product Pick-up / Return &amp; Payment Procedures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Selling Methods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Prize Program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Resources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I Need Help – What Should I Do?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200" b="1" dirty="0" smtClean="0">
                <a:solidFill>
                  <a:schemeClr val="bg2">
                    <a:lumMod val="50000"/>
                  </a:schemeClr>
                </a:solidFill>
              </a:rPr>
              <a:t>Distribute Popcorn Materials</a:t>
            </a:r>
            <a:endParaRPr lang="en-US" sz="52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7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8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01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9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87131" y="3535775"/>
            <a:ext cx="9875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IDEAS ON UNIT INCENTIVES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142" y="2154332"/>
            <a:ext cx="72986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BREAKOUT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1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8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33044" y="183613"/>
            <a:ext cx="11488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 Policy on Payments: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335" y="1291609"/>
            <a:ext cx="8268237" cy="80881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dirty="0"/>
              <a:t> </a:t>
            </a:r>
          </a:p>
          <a:p>
            <a:pPr marR="209550">
              <a:lnSpc>
                <a:spcPct val="119000"/>
              </a:lnSpc>
              <a:spcAft>
                <a:spcPts val="600"/>
              </a:spcAft>
            </a:pPr>
            <a:endParaRPr lang="en-US" sz="2400" b="1" kern="1400" dirty="0" smtClean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7310" y="155347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Payments due on December 11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One Check, made out to Northern Star Council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You can pay ahead of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If you are having problems collecting from customers or parents, contact the Council office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Bad check? See the bad check policy on the website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41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497" y="2048090"/>
            <a:ext cx="80889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921" y="3271377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9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13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cketwire.ca/wp-content/uploads/2014/04/Square-Card-Reader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00" y="904011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3044" y="183613"/>
            <a:ext cx="114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 Card Readers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1778" y="1568606"/>
            <a:ext cx="8396972" cy="60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971" y="1106944"/>
            <a:ext cx="5462141" cy="60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Units will need to sign-up for a card readers through the Trails-End Popcorn System.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Square Card Readers will be provided to EVERY Unit who signs-up FREE.</a:t>
            </a:r>
            <a:endParaRPr lang="en-US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details: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No Monthly Fees!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$100 Sold – No % fees.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After that a 2.4% transaction fee will apply.</a:t>
            </a:r>
          </a:p>
        </p:txBody>
      </p:sp>
    </p:spTree>
    <p:extLst>
      <p:ext uri="{BB962C8B-B14F-4D97-AF65-F5344CB8AC3E}">
        <p14:creationId xmlns:p14="http://schemas.microsoft.com/office/powerpoint/2010/main" val="28109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497" y="2048090"/>
            <a:ext cx="80889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 FOODS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921" y="3271377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9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41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044" y="183613"/>
            <a:ext cx="114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 Foods Day—Saturday Oct 3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1778" y="1568606"/>
            <a:ext cx="8396972" cy="60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971" y="1503294"/>
            <a:ext cx="9736429" cy="50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All 75 Cub Foods in the Metro will host Northern Star Council Units to sell Popcorn from 10-5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Units must also sell Hot Dogs and Soda at the booth (provided by Cub)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Units get to keep all the Hot Dog sale proceeds</a:t>
            </a:r>
          </a:p>
          <a:p>
            <a:endParaRPr lang="en-US" sz="2800" b="1" dirty="0"/>
          </a:p>
          <a:p>
            <a:r>
              <a:rPr lang="en-US" sz="2800" b="1" dirty="0" smtClean="0"/>
              <a:t>Store Assignments will be done by lottery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Units will receive a survey link asking if they are interested and choose a store quadrant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Deadline for response will be Aug 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Assignments will be sent out the following week.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451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8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33044" y="183613"/>
            <a:ext cx="11488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HELP! What Should I Do?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15760" y="1674787"/>
            <a:ext cx="776157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I have a general popcorn question…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Topics Like: Placing an Order Online, Product Line-up, Payment Procedures, etc.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23813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Visit our website at: </a:t>
            </a:r>
            <a:r>
              <a:rPr kumimoji="0" lang="en-US" altLang="en-US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www.buyscoutpopcorn.com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check out the Frequently Asked Questions page to see if your answer is included.</a:t>
            </a:r>
          </a:p>
          <a:p>
            <a:pPr marL="0" marR="23813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there is not an answer on the website, email us at: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popcorn@nsbsa.org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 we can answer your general question, and post the answer on the website.</a:t>
            </a:r>
          </a:p>
          <a:p>
            <a:pPr marL="0" marR="23813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My question is more specific…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Topics Like: Individual Warehouse Specifics, Local Popcorn Kernel Contact Information, District Training Information, etc.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23813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Visit our website at: </a:t>
            </a:r>
            <a:r>
              <a:rPr kumimoji="0" lang="en-US" altLang="en-US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  <a:hlinkClick r:id="rId11"/>
              </a:rPr>
              <a:t>www.buyscoutpopcorn</a:t>
            </a:r>
            <a:r>
              <a:rPr kumimoji="0" lang="en-US" altLang="en-US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.com</a:t>
            </a:r>
            <a:r>
              <a:rPr kumimoji="0" lang="en-US" altLang="en-US" b="0" i="0" u="sng" strike="noStrike" cap="none" normalizeH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 click on p</a:t>
            </a:r>
            <a:r>
              <a:rPr kumimoji="0" lang="en-US" altLang="en-US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opcorn leaders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locate your Field Service Council fact sheet.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23813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there is not an answer on your Field Service Council’s fact sheet—call your district popcorn kernel, or the professional staff advisor listed on your district’s fact sheet - or - call the field service council office nearest you.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497" y="773076"/>
            <a:ext cx="80889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773" y="2338158"/>
            <a:ext cx="987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7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39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8497" y="2434453"/>
            <a:ext cx="80889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GUIDE</a:t>
            </a:r>
            <a:endParaRPr lang="en-US" sz="115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921" y="1880455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POPCORN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8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58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8999"/>
            <a:ext cx="2976984" cy="6687965"/>
            <a:chOff x="110339740" y="105622776"/>
            <a:chExt cx="3508375" cy="9134424"/>
          </a:xfrm>
        </p:grpSpPr>
        <p:pic>
          <p:nvPicPr>
            <p:cNvPr id="8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33044" y="183613"/>
            <a:ext cx="1148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Dates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1971" y="1313644"/>
            <a:ext cx="10597041" cy="425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228600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Friday August 28		Show and Deliver Orders Due</a:t>
            </a:r>
          </a:p>
          <a:p>
            <a:pPr marR="228600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September 14-18		S&amp;D Distribution</a:t>
            </a:r>
          </a:p>
          <a:p>
            <a:pPr marR="228600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Friday September 18	Sale Starts @ 5 PM</a:t>
            </a:r>
          </a:p>
          <a:p>
            <a:pPr marR="228600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Saturday October 3	Cub Foods Day</a:t>
            </a:r>
          </a:p>
          <a:p>
            <a:pPr marR="228600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Sunday October 4		Early Return Day</a:t>
            </a:r>
          </a:p>
          <a:p>
            <a:pPr marR="228600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Sunday October 25	Sale Ends</a:t>
            </a:r>
          </a:p>
          <a:p>
            <a:pPr marR="228600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November 4-5		Returns</a:t>
            </a:r>
          </a:p>
          <a:p>
            <a:pPr marR="228600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Friday November 6	Take Order Due</a:t>
            </a:r>
          </a:p>
          <a:p>
            <a:pPr marR="228600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November 16-21		Take Order Distribution</a:t>
            </a:r>
          </a:p>
          <a:p>
            <a:pPr marR="228600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Friday December 11	Payment due to Council</a:t>
            </a:r>
          </a:p>
          <a:p>
            <a:pPr marR="228600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endParaRPr lang="en-US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571500" marR="228600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062" y="2048090"/>
            <a:ext cx="86113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7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8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7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5002" y="-128437"/>
            <a:ext cx="8611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Commission: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8" y="841663"/>
            <a:ext cx="16033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1085" y="962313"/>
            <a:ext cx="1828801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32%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 rot="-1602825">
            <a:off x="1899661" y="1829088"/>
            <a:ext cx="7334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345748" y="1230601"/>
            <a:ext cx="528161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Base Commission -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units who sell popcorn in 2015 will receive a Base Commission of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32%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 their total sales. Example: If a unit sells $1,000, $320 will go back to the selling unit.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73" y="2189451"/>
            <a:ext cx="16033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734561" y="2338676"/>
            <a:ext cx="1828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3%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43" y="4564018"/>
            <a:ext cx="16033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841542" y="4647335"/>
            <a:ext cx="1828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4%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242686" y="2375943"/>
            <a:ext cx="4403725" cy="127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Bonus Commission -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unit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has someone attend a popcorn seminar, whether it be Super Saturday, a District make up seminar or a one on one with your District popcorn team, it earns 3% for your unit.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835812" y="4508033"/>
            <a:ext cx="7334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 rot="8248781">
            <a:off x="1423752" y="3245138"/>
            <a:ext cx="7334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171890" y="3738029"/>
            <a:ext cx="5071592" cy="104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35% Total Commission -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total commission a unit can earn is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35%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if a unit qualifies for the bonus commission, and elects to do the cash option.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4" y="3374481"/>
            <a:ext cx="1603375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87041" y="3523706"/>
            <a:ext cx="1828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35%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386179" y="4972213"/>
            <a:ext cx="538638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Cash Option Commission -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unit elects not to take part in the prize program,  your unit will receive an additional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%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commission. Please note, all of the youth in your unit </a:t>
            </a:r>
            <a:r>
              <a:rPr kumimoji="0" lang="en-US" altLang="en-US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still qualify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the council’s incentives.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93172" y="6297901"/>
            <a:ext cx="7893627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above commission is for </a:t>
            </a:r>
            <a:r>
              <a:rPr kumimoji="0" lang="en-US" altLang="en-US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2015 traditional popcorn sales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not for online popcorn sales.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Units will receive 35% commission for all online sales.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29" name="Picture 3" descr="popcorn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0" name="Picture 4" descr="popcorn_1526982c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1" name="Picture 5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2" name="Picture 6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7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4" name="Picture 8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9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6" name="Picture 10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7" name="Picture 11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8" name="Picture 12" descr="popcorn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35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5465" y="2164000"/>
            <a:ext cx="80889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889" y="3387287"/>
            <a:ext cx="9875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SUCCESSFUL SALE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0034"/>
            <a:ext cx="2976984" cy="6687965"/>
            <a:chOff x="110339740" y="105622776"/>
            <a:chExt cx="3508375" cy="9134424"/>
          </a:xfrm>
        </p:grpSpPr>
        <p:pic>
          <p:nvPicPr>
            <p:cNvPr id="9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7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00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044" y="183613"/>
            <a:ext cx="11488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Successful Sale: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760" y="1172255"/>
            <a:ext cx="8103157" cy="574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4548" y="1291609"/>
            <a:ext cx="8289604" cy="502573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Establish </a:t>
            </a:r>
            <a:r>
              <a:rPr lang="en-US" sz="2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WHY Your Unit </a:t>
            </a: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is Selling Popcorn</a:t>
            </a: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Set </a:t>
            </a:r>
            <a:r>
              <a:rPr lang="en-US" sz="2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a Unit and </a:t>
            </a: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Per Scout Sales Goal</a:t>
            </a: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Get help! </a:t>
            </a: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Attend Training</a:t>
            </a: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Formulate </a:t>
            </a:r>
            <a:r>
              <a:rPr lang="en-US" sz="2400" b="1" kern="1400" dirty="0">
                <a:solidFill>
                  <a:srgbClr val="3F3F3F"/>
                </a:solidFill>
                <a:latin typeface="Calibri" panose="020F0502020204030204" pitchFamily="34" charset="0"/>
              </a:rPr>
              <a:t>a Sales </a:t>
            </a: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Plan</a:t>
            </a: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Hold a FUN Unit Kick-off for YOUR Unit Families</a:t>
            </a: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Order &amp; Pick-up Popcorn</a:t>
            </a: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Manage Popcorn Inventory</a:t>
            </a: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SELL </a:t>
            </a:r>
            <a:r>
              <a:rPr lang="en-US" sz="2400" b="1" kern="1400" dirty="0" err="1" smtClean="0">
                <a:solidFill>
                  <a:srgbClr val="3F3F3F"/>
                </a:solidFill>
                <a:latin typeface="Calibri" panose="020F0502020204030204" pitchFamily="34" charset="0"/>
              </a:rPr>
              <a:t>SELL</a:t>
            </a: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 </a:t>
            </a:r>
            <a:r>
              <a:rPr lang="en-US" sz="2400" b="1" kern="1400" dirty="0" err="1" smtClean="0">
                <a:solidFill>
                  <a:srgbClr val="3F3F3F"/>
                </a:solidFill>
                <a:latin typeface="Calibri" panose="020F0502020204030204" pitchFamily="34" charset="0"/>
              </a:rPr>
              <a:t>SELL</a:t>
            </a:r>
            <a:endParaRPr lang="en-US" sz="2400" b="1" kern="1400" dirty="0" smtClean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Collect Payment from Families</a:t>
            </a: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Order Prizes and Incentives for YOUR Scouts</a:t>
            </a: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Pay Your Popcorn Bill</a:t>
            </a:r>
          </a:p>
          <a:p>
            <a:pPr marL="514350" marR="209550" indent="-514350">
              <a:lnSpc>
                <a:spcPct val="119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u="sng" kern="1400" dirty="0" smtClean="0">
                <a:solidFill>
                  <a:srgbClr val="3F3F3F"/>
                </a:solidFill>
                <a:latin typeface="Calibri" panose="020F0502020204030204" pitchFamily="34" charset="0"/>
              </a:rPr>
              <a:t>Spend Your Earnings!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9073662" y="178999"/>
            <a:ext cx="2976984" cy="6687965"/>
            <a:chOff x="110339740" y="105622776"/>
            <a:chExt cx="3508375" cy="9134424"/>
          </a:xfrm>
        </p:grpSpPr>
        <p:pic>
          <p:nvPicPr>
            <p:cNvPr id="8" name="Picture 3" descr="popcorn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85240">
              <a:off x="111441373" y="111397589"/>
              <a:ext cx="698326" cy="614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9" name="Picture 4" descr="popcorn_1526982c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9740" y="112560652"/>
              <a:ext cx="3508375" cy="2196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40338">
              <a:off x="111642654" y="108567714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popcorn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195">
              <a:off x="112458680" y="106394543"/>
              <a:ext cx="829617" cy="730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popcorn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3453">
              <a:off x="112245110" y="110726779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3" name="Picture 8" descr="popcorn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71228">
              <a:off x="111801019" y="109788855"/>
              <a:ext cx="355342" cy="3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4" name="Picture 9" descr="popcorn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8853">
              <a:off x="111755984" y="105657359"/>
              <a:ext cx="577381" cy="5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376237" y="112093131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1" descr="popcorn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00823">
              <a:off x="110807963" y="106786196"/>
              <a:ext cx="484940" cy="42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12" descr="popcorn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81300">
              <a:off x="112267225" y="109297706"/>
              <a:ext cx="1067625" cy="939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05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1048</Words>
  <Application>Microsoft Office PowerPoint</Application>
  <PresentationFormat>Widescreen</PresentationFormat>
  <Paragraphs>253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Eras Bold ITC</vt:lpstr>
      <vt:lpstr>Gill Sans MT</vt:lpstr>
      <vt:lpstr>Helvetica</vt:lpstr>
      <vt:lpstr>Symbol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Gower</dc:creator>
  <cp:lastModifiedBy>Bill Anderson-Horecka</cp:lastModifiedBy>
  <cp:revision>93</cp:revision>
  <cp:lastPrinted>2015-07-31T16:09:33Z</cp:lastPrinted>
  <dcterms:created xsi:type="dcterms:W3CDTF">2015-03-19T18:30:42Z</dcterms:created>
  <dcterms:modified xsi:type="dcterms:W3CDTF">2015-08-24T22:35:53Z</dcterms:modified>
</cp:coreProperties>
</file>